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g, Tiangen (NIH/NCI) [F]" initials="CT([" lastIdx="1" clrIdx="0">
    <p:extLst>
      <p:ext uri="{19B8F6BF-5375-455C-9EA6-DF929625EA0E}">
        <p15:presenceInfo xmlns:p15="http://schemas.microsoft.com/office/powerpoint/2012/main" userId="S::changt7@nih.gov::068d31b7-40e5-4950-ad93-45e116d81e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33"/>
    <a:srgbClr val="238B22"/>
    <a:srgbClr val="B32221"/>
    <a:srgbClr val="EEE8E1"/>
    <a:srgbClr val="0432FF"/>
    <a:srgbClr val="172CC7"/>
    <a:srgbClr val="EEADDA"/>
    <a:srgbClr val="C5E9EF"/>
    <a:srgbClr val="C80000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00" autoAdjust="0"/>
    <p:restoredTop sz="96646" autoAdjust="0"/>
  </p:normalViewPr>
  <p:slideViewPr>
    <p:cSldViewPr snapToGrid="0">
      <p:cViewPr>
        <p:scale>
          <a:sx n="240" d="100"/>
          <a:sy n="240" d="100"/>
        </p:scale>
        <p:origin x="448" y="-851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CF6A7-BC62-48E7-BB8D-1F822606BBD3}" type="datetimeFigureOut">
              <a:rPr lang="en-US" smtClean="0"/>
              <a:t>7/19/23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C0B3C-60AB-4F21-888B-813957B22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68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0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92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56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/>
              <a:t>Hi everyone, today I will present our recent work on predict pan-cancer ICB response using machine learning.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0B3C-60AB-4F21-888B-813957B228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29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4879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4899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8221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798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79420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3244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6689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9145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9847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763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6959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734A2-37A3-432A-B91B-C57F6C6AADF7}" type="datetime1">
              <a:rPr lang="en-US" smtClean="0"/>
              <a:t>7/19/23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69837-3143-44FA-94C6-B5220B265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7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3" Type="http://schemas.openxmlformats.org/officeDocument/2006/relationships/image" Target="../media/image1.emf"/><Relationship Id="rId21" Type="http://schemas.openxmlformats.org/officeDocument/2006/relationships/image" Target="../media/image19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20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8">
            <a:extLst>
              <a:ext uri="{FF2B5EF4-FFF2-40B4-BE49-F238E27FC236}">
                <a16:creationId xmlns:a16="http://schemas.microsoft.com/office/drawing/2014/main" id="{49FD70DD-2B1B-EFCE-F2D8-F878DC19E2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540" y="6195889"/>
            <a:ext cx="1792305" cy="978408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3CACC02-7859-AAB3-8EC2-1FA84AB7E6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601" y="7900013"/>
            <a:ext cx="894170" cy="118872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5FCEBC76-24A2-20C9-35BC-8D671A49B7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272" y="7900013"/>
            <a:ext cx="988847" cy="118872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590F888F-1F29-F513-2611-81682C02BB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941" y="7900013"/>
            <a:ext cx="1683143" cy="118872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6A9996A-B395-A2F2-32AF-C9759B7724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" y="7900013"/>
            <a:ext cx="1683143" cy="1188720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B1DD21CB-A5C8-C949-9E70-9998DF50F8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135511"/>
            <a:ext cx="1371600" cy="13716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A5F53315-A21E-9FCE-D5C9-E97456A1DC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135511"/>
            <a:ext cx="1371600" cy="137160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ACACC7D6-151F-E296-4501-4D57E94F4F5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7" y="4135511"/>
            <a:ext cx="1371600" cy="1371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7A50B462-FEFC-7956-5503-21239B486EC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2214827"/>
            <a:ext cx="1371600" cy="13716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F72D30E-0EA4-C96C-EAF5-A962632A685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2214827"/>
            <a:ext cx="1371600" cy="1371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4300D622-EB6F-A017-CD92-E004DF03784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2214827"/>
            <a:ext cx="1371600" cy="13716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2CB1E39-098B-6F6A-3C34-12E8A83F266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2214827"/>
            <a:ext cx="1371600" cy="1371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AA7514-121D-8617-3968-23A67C59658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0" y="436310"/>
            <a:ext cx="13716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F403C11-80B4-B6D7-4870-BCFDC47DEE8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52" y="436310"/>
            <a:ext cx="1371600" cy="13716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32EC99-79D7-8BA1-8F32-125631244FF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84" y="436310"/>
            <a:ext cx="13716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F912587-4C39-213D-BC51-E08FF834A75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17" y="436310"/>
            <a:ext cx="1371600" cy="1371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7847C8-EF95-4913-3F4E-E35A7C12BBDC}"/>
              </a:ext>
            </a:extLst>
          </p:cNvPr>
          <p:cNvSpPr txBox="1"/>
          <p:nvPr/>
        </p:nvSpPr>
        <p:spPr>
          <a:xfrm>
            <a:off x="66958" y="32306"/>
            <a:ext cx="4680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the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class_weights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parameter setting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65D512-B3B2-B680-15D7-AF82DB500F18}"/>
              </a:ext>
            </a:extLst>
          </p:cNvPr>
          <p:cNvSpPr txBox="1"/>
          <p:nvPr/>
        </p:nvSpPr>
        <p:spPr>
          <a:xfrm>
            <a:off x="66957" y="1810667"/>
            <a:ext cx="3040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gene order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C387F9-2C20-1FD9-09F2-6D2744CE8529}"/>
              </a:ext>
            </a:extLst>
          </p:cNvPr>
          <p:cNvSpPr txBox="1"/>
          <p:nvPr/>
        </p:nvSpPr>
        <p:spPr>
          <a:xfrm>
            <a:off x="66957" y="3738946"/>
            <a:ext cx="2594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PENCIL is sensitive to input cells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C4286D-1684-30D5-9C60-1EAA23A4233E}"/>
              </a:ext>
            </a:extLst>
          </p:cNvPr>
          <p:cNvSpPr txBox="1"/>
          <p:nvPr/>
        </p:nvSpPr>
        <p:spPr>
          <a:xfrm>
            <a:off x="66957" y="5668548"/>
            <a:ext cx="5720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skin; phenotype: ICB response)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99B7CF-6145-1C22-F1E2-C009689C96EA}"/>
              </a:ext>
            </a:extLst>
          </p:cNvPr>
          <p:cNvSpPr txBox="1"/>
          <p:nvPr/>
        </p:nvSpPr>
        <p:spPr>
          <a:xfrm>
            <a:off x="-1328" y="9556154"/>
            <a:ext cx="4698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1. A general usage report of PENCIL.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85E6D-DE25-77AA-5774-715CF6B7D05B}"/>
              </a:ext>
            </a:extLst>
          </p:cNvPr>
          <p:cNvSpPr txBox="1"/>
          <p:nvPr/>
        </p:nvSpPr>
        <p:spPr>
          <a:xfrm>
            <a:off x="277689" y="5413256"/>
            <a:ext cx="1367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70% samples (using original CD8T annotation)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035586-DFB2-703F-AADB-B9E1A26E4CE5}"/>
              </a:ext>
            </a:extLst>
          </p:cNvPr>
          <p:cNvSpPr txBox="1"/>
          <p:nvPr/>
        </p:nvSpPr>
        <p:spPr>
          <a:xfrm>
            <a:off x="1878979" y="5408170"/>
            <a:ext cx="1231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celltypist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C647D6-BC51-AF8E-97DD-4F1168276D9C}"/>
              </a:ext>
            </a:extLst>
          </p:cNvPr>
          <p:cNvSpPr txBox="1"/>
          <p:nvPr/>
        </p:nvSpPr>
        <p:spPr>
          <a:xfrm>
            <a:off x="3344298" y="5408170"/>
            <a:ext cx="1196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All samples (CD8T annotated by </a:t>
            </a:r>
            <a:r>
              <a:rPr lang="en-US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singleR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ED1E3C-9AAB-1B3F-DB2B-CD8F68BE3624}"/>
              </a:ext>
            </a:extLst>
          </p:cNvPr>
          <p:cNvSpPr txBox="1"/>
          <p:nvPr/>
        </p:nvSpPr>
        <p:spPr>
          <a:xfrm>
            <a:off x="284005" y="3480193"/>
            <a:ext cx="1400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variance (low to high)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F2E3B4-CF97-01AB-F858-A3DF91F00B3D}"/>
              </a:ext>
            </a:extLst>
          </p:cNvPr>
          <p:cNvSpPr txBox="1"/>
          <p:nvPr/>
        </p:nvSpPr>
        <p:spPr>
          <a:xfrm>
            <a:off x="1776801" y="3475107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(high to low)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F9817F-0460-6322-6B21-0EB3FE82F699}"/>
              </a:ext>
            </a:extLst>
          </p:cNvPr>
          <p:cNvSpPr txBox="1"/>
          <p:nvPr/>
        </p:nvSpPr>
        <p:spPr>
          <a:xfrm>
            <a:off x="3276477" y="3475107"/>
            <a:ext cx="1294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mean expression (low to high)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8A04CC7-D6C4-A90B-5119-4E5B8C4FBC87}"/>
              </a:ext>
            </a:extLst>
          </p:cNvPr>
          <p:cNvSpPr txBox="1"/>
          <p:nvPr/>
        </p:nvSpPr>
        <p:spPr>
          <a:xfrm>
            <a:off x="4879231" y="3475107"/>
            <a:ext cx="1051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Genes ordered by name (A to 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A3FD59-C183-02D5-D1ED-2F09915E8383}"/>
              </a:ext>
            </a:extLst>
          </p:cNvPr>
          <p:cNvSpPr txBox="1"/>
          <p:nvPr/>
        </p:nvSpPr>
        <p:spPr>
          <a:xfrm>
            <a:off x="95310" y="7445051"/>
            <a:ext cx="5981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Generalizability of PENCIL on new data (tumor: HNSCC; phenotype: HPV infection)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760B46-6EA2-87E6-4435-D8EEEE1852A7}"/>
              </a:ext>
            </a:extLst>
          </p:cNvPr>
          <p:cNvSpPr txBox="1"/>
          <p:nvPr/>
        </p:nvSpPr>
        <p:spPr>
          <a:xfrm>
            <a:off x="1661879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GSE180268 (test 1)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E6035-62B0-1B68-C656-E18ABFB692BD}"/>
              </a:ext>
            </a:extLst>
          </p:cNvPr>
          <p:cNvSpPr txBox="1"/>
          <p:nvPr/>
        </p:nvSpPr>
        <p:spPr>
          <a:xfrm>
            <a:off x="381054" y="7718123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GSE139324 (train)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ED13731-13F1-B27C-0FF1-651B1B85E113}"/>
              </a:ext>
            </a:extLst>
          </p:cNvPr>
          <p:cNvSpPr txBox="1"/>
          <p:nvPr/>
        </p:nvSpPr>
        <p:spPr>
          <a:xfrm>
            <a:off x="4511475" y="7718123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GSE200996 (test 3)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66DCC-ADDB-CF40-3E94-C10EBAC0B555}"/>
              </a:ext>
            </a:extLst>
          </p:cNvPr>
          <p:cNvSpPr txBox="1"/>
          <p:nvPr/>
        </p:nvSpPr>
        <p:spPr>
          <a:xfrm>
            <a:off x="3620364" y="1697789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2:1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1BADDC-14DA-F16F-1F57-4E09BB7BEF04}"/>
              </a:ext>
            </a:extLst>
          </p:cNvPr>
          <p:cNvSpPr txBox="1"/>
          <p:nvPr/>
        </p:nvSpPr>
        <p:spPr>
          <a:xfrm>
            <a:off x="4929859" y="1697789"/>
            <a:ext cx="10131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4301/2049:1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AA3092-24E7-3F31-5774-56C4E88B0BC9}"/>
              </a:ext>
            </a:extLst>
          </p:cNvPr>
          <p:cNvSpPr txBox="1"/>
          <p:nvPr/>
        </p:nvSpPr>
        <p:spPr>
          <a:xfrm>
            <a:off x="1934618" y="1697789"/>
            <a:ext cx="9781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Arial" panose="020B0604020202020204" pitchFamily="34" charset="0"/>
                <a:cs typeface="Arial" panose="020B0604020202020204" pitchFamily="34" charset="0"/>
              </a:rPr>
              <a:t>cw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= 1:1 (default)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76A4C-5C39-E830-F858-C970398D3268}"/>
              </a:ext>
            </a:extLst>
          </p:cNvPr>
          <p:cNvSpPr txBox="1"/>
          <p:nvPr/>
        </p:nvSpPr>
        <p:spPr>
          <a:xfrm>
            <a:off x="578297" y="1697789"/>
            <a:ext cx="6431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True label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B09981-57A6-1563-9AEE-3FCD325AD0DE}"/>
              </a:ext>
            </a:extLst>
          </p:cNvPr>
          <p:cNvSpPr>
            <a:spLocks noChangeAspect="1"/>
          </p:cNvSpPr>
          <p:nvPr/>
        </p:nvSpPr>
        <p:spPr>
          <a:xfrm>
            <a:off x="486057" y="387760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5B7806-A1E1-AED2-4F6E-EF5381C6C3AB}"/>
              </a:ext>
            </a:extLst>
          </p:cNvPr>
          <p:cNvSpPr>
            <a:spLocks noChangeAspect="1"/>
          </p:cNvSpPr>
          <p:nvPr/>
        </p:nvSpPr>
        <p:spPr>
          <a:xfrm>
            <a:off x="486057" y="505460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CA4B7E8-F475-6D1A-CE99-D8BCFBCC439C}"/>
              </a:ext>
            </a:extLst>
          </p:cNvPr>
          <p:cNvSpPr txBox="1"/>
          <p:nvPr/>
        </p:nvSpPr>
        <p:spPr>
          <a:xfrm>
            <a:off x="447754" y="287632"/>
            <a:ext cx="111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(4301)</a:t>
            </a:r>
          </a:p>
          <a:p>
            <a:r>
              <a:rPr lang="en-US" sz="800" dirty="0"/>
              <a:t>Responder (2049)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8FE603B-FB00-C01E-94B2-E071B8A9C1F7}"/>
              </a:ext>
            </a:extLst>
          </p:cNvPr>
          <p:cNvSpPr>
            <a:spLocks noChangeAspect="1"/>
          </p:cNvSpPr>
          <p:nvPr/>
        </p:nvSpPr>
        <p:spPr>
          <a:xfrm>
            <a:off x="1957553" y="39990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65CFE37-E7EC-C30D-8BA8-2320F31803D9}"/>
              </a:ext>
            </a:extLst>
          </p:cNvPr>
          <p:cNvSpPr>
            <a:spLocks noChangeAspect="1"/>
          </p:cNvSpPr>
          <p:nvPr/>
        </p:nvSpPr>
        <p:spPr>
          <a:xfrm>
            <a:off x="1957553" y="51760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2EFFC1-FF84-42DA-EEA0-DAB8E5209C33}"/>
              </a:ext>
            </a:extLst>
          </p:cNvPr>
          <p:cNvSpPr txBox="1"/>
          <p:nvPr/>
        </p:nvSpPr>
        <p:spPr>
          <a:xfrm>
            <a:off x="1919250" y="29977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(2560)</a:t>
            </a:r>
          </a:p>
          <a:p>
            <a:r>
              <a:rPr lang="en-US" sz="800" dirty="0"/>
              <a:t>Responder (9)</a:t>
            </a:r>
          </a:p>
          <a:p>
            <a:r>
              <a:rPr lang="en-US" sz="800" dirty="0"/>
              <a:t>Rejected (3781)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D11AC43-33E6-B7ED-76E4-07991BA7FB84}"/>
              </a:ext>
            </a:extLst>
          </p:cNvPr>
          <p:cNvSpPr>
            <a:spLocks noChangeAspect="1"/>
          </p:cNvSpPr>
          <p:nvPr/>
        </p:nvSpPr>
        <p:spPr>
          <a:xfrm>
            <a:off x="1957286" y="63608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1E26B74-5738-E142-A0D8-4522447D910B}"/>
              </a:ext>
            </a:extLst>
          </p:cNvPr>
          <p:cNvSpPr>
            <a:spLocks noChangeAspect="1"/>
          </p:cNvSpPr>
          <p:nvPr/>
        </p:nvSpPr>
        <p:spPr>
          <a:xfrm>
            <a:off x="3453356" y="394157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B7B3BF-2075-7149-61ED-420D3CA7FF28}"/>
              </a:ext>
            </a:extLst>
          </p:cNvPr>
          <p:cNvSpPr>
            <a:spLocks noChangeAspect="1"/>
          </p:cNvSpPr>
          <p:nvPr/>
        </p:nvSpPr>
        <p:spPr>
          <a:xfrm>
            <a:off x="3453356" y="511857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B980DFA-0B9E-1096-9EC6-0B6EA52C535B}"/>
              </a:ext>
            </a:extLst>
          </p:cNvPr>
          <p:cNvSpPr txBox="1"/>
          <p:nvPr/>
        </p:nvSpPr>
        <p:spPr>
          <a:xfrm>
            <a:off x="3415053" y="294029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(2365)</a:t>
            </a:r>
          </a:p>
          <a:p>
            <a:r>
              <a:rPr lang="en-US" sz="800" dirty="0"/>
              <a:t>Responder (1004)</a:t>
            </a:r>
          </a:p>
          <a:p>
            <a:r>
              <a:rPr lang="en-US" sz="800" dirty="0"/>
              <a:t>Rejected (2981)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3E2BFB-5C17-7EB6-189F-DE4F7A84E57C}"/>
              </a:ext>
            </a:extLst>
          </p:cNvPr>
          <p:cNvSpPr>
            <a:spLocks noChangeAspect="1"/>
          </p:cNvSpPr>
          <p:nvPr/>
        </p:nvSpPr>
        <p:spPr>
          <a:xfrm>
            <a:off x="3453089" y="630339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2754C92-7104-3265-D346-8AD790BFC1FC}"/>
              </a:ext>
            </a:extLst>
          </p:cNvPr>
          <p:cNvSpPr>
            <a:spLocks noChangeAspect="1"/>
          </p:cNvSpPr>
          <p:nvPr/>
        </p:nvSpPr>
        <p:spPr>
          <a:xfrm>
            <a:off x="4939825" y="39618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266C1-3775-40A4-08B9-891DC9FC34E7}"/>
              </a:ext>
            </a:extLst>
          </p:cNvPr>
          <p:cNvSpPr>
            <a:spLocks noChangeAspect="1"/>
          </p:cNvSpPr>
          <p:nvPr/>
        </p:nvSpPr>
        <p:spPr>
          <a:xfrm>
            <a:off x="4939825" y="51388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3FCEFFA-B50D-3E70-008C-5169D26E7F7B}"/>
              </a:ext>
            </a:extLst>
          </p:cNvPr>
          <p:cNvSpPr txBox="1"/>
          <p:nvPr/>
        </p:nvSpPr>
        <p:spPr>
          <a:xfrm>
            <a:off x="4901522" y="29605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(1911)</a:t>
            </a:r>
          </a:p>
          <a:p>
            <a:r>
              <a:rPr lang="en-US" sz="800" dirty="0"/>
              <a:t>Responder (18)</a:t>
            </a:r>
          </a:p>
          <a:p>
            <a:r>
              <a:rPr lang="en-US" sz="800" dirty="0"/>
              <a:t>Rejected (4421)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2BB6F82-3657-2F8B-C5BF-57B4BAD2170F}"/>
              </a:ext>
            </a:extLst>
          </p:cNvPr>
          <p:cNvSpPr>
            <a:spLocks noChangeAspect="1"/>
          </p:cNvSpPr>
          <p:nvPr/>
        </p:nvSpPr>
        <p:spPr>
          <a:xfrm>
            <a:off x="4939558" y="63236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4B1D25C-D2EB-9BBA-4C09-908C060AA405}"/>
              </a:ext>
            </a:extLst>
          </p:cNvPr>
          <p:cNvSpPr>
            <a:spLocks noChangeAspect="1"/>
          </p:cNvSpPr>
          <p:nvPr/>
        </p:nvSpPr>
        <p:spPr>
          <a:xfrm>
            <a:off x="486057" y="2170201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F103215-AA2B-4A76-32CE-EE469AF36F52}"/>
              </a:ext>
            </a:extLst>
          </p:cNvPr>
          <p:cNvSpPr>
            <a:spLocks noChangeAspect="1"/>
          </p:cNvSpPr>
          <p:nvPr/>
        </p:nvSpPr>
        <p:spPr>
          <a:xfrm>
            <a:off x="486057" y="2287901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2D0BD81-17DD-FC70-D41D-67C30A143A9B}"/>
              </a:ext>
            </a:extLst>
          </p:cNvPr>
          <p:cNvSpPr txBox="1"/>
          <p:nvPr/>
        </p:nvSpPr>
        <p:spPr>
          <a:xfrm>
            <a:off x="447754" y="2070073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(2006)</a:t>
            </a:r>
          </a:p>
          <a:p>
            <a:r>
              <a:rPr lang="en-US" sz="800" dirty="0"/>
              <a:t>Responder (674)</a:t>
            </a:r>
          </a:p>
          <a:p>
            <a:r>
              <a:rPr lang="en-US" sz="800" dirty="0"/>
              <a:t>Rejected (3670)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8E0F9F5-96CC-BEF7-2713-38E5BD0F6AAE}"/>
              </a:ext>
            </a:extLst>
          </p:cNvPr>
          <p:cNvSpPr>
            <a:spLocks noChangeAspect="1"/>
          </p:cNvSpPr>
          <p:nvPr/>
        </p:nvSpPr>
        <p:spPr>
          <a:xfrm>
            <a:off x="485790" y="2406383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D15CC3F-135E-A020-2042-F2B7A1C05899}"/>
              </a:ext>
            </a:extLst>
          </p:cNvPr>
          <p:cNvSpPr>
            <a:spLocks noChangeAspect="1"/>
          </p:cNvSpPr>
          <p:nvPr/>
        </p:nvSpPr>
        <p:spPr>
          <a:xfrm>
            <a:off x="1981860" y="216445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8132348-C570-FF3C-9BC8-14427F67F9EF}"/>
              </a:ext>
            </a:extLst>
          </p:cNvPr>
          <p:cNvSpPr>
            <a:spLocks noChangeAspect="1"/>
          </p:cNvSpPr>
          <p:nvPr/>
        </p:nvSpPr>
        <p:spPr>
          <a:xfrm>
            <a:off x="1981860" y="228215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3992F57-C69E-CC88-014F-38EC223200FB}"/>
              </a:ext>
            </a:extLst>
          </p:cNvPr>
          <p:cNvSpPr txBox="1"/>
          <p:nvPr/>
        </p:nvSpPr>
        <p:spPr>
          <a:xfrm>
            <a:off x="1943557" y="206432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(2078)</a:t>
            </a:r>
          </a:p>
          <a:p>
            <a:r>
              <a:rPr lang="en-US" sz="800" dirty="0"/>
              <a:t>Responder (2)</a:t>
            </a:r>
          </a:p>
          <a:p>
            <a:r>
              <a:rPr lang="en-US" sz="800" dirty="0"/>
              <a:t>Rejected (4270)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D9CD6B06-2A9E-576E-E0E3-645D3E832C20}"/>
              </a:ext>
            </a:extLst>
          </p:cNvPr>
          <p:cNvSpPr>
            <a:spLocks noChangeAspect="1"/>
          </p:cNvSpPr>
          <p:nvPr/>
        </p:nvSpPr>
        <p:spPr>
          <a:xfrm>
            <a:off x="1981593" y="240063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DEB36A8-8246-A36D-C119-ACB61652A147}"/>
              </a:ext>
            </a:extLst>
          </p:cNvPr>
          <p:cNvSpPr>
            <a:spLocks noChangeAspect="1"/>
          </p:cNvSpPr>
          <p:nvPr/>
        </p:nvSpPr>
        <p:spPr>
          <a:xfrm>
            <a:off x="3468329" y="216647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843807C-8EAC-C20D-9615-44BBF4161881}"/>
              </a:ext>
            </a:extLst>
          </p:cNvPr>
          <p:cNvSpPr>
            <a:spLocks noChangeAspect="1"/>
          </p:cNvSpPr>
          <p:nvPr/>
        </p:nvSpPr>
        <p:spPr>
          <a:xfrm>
            <a:off x="3468329" y="228417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969DA0C-81B8-B141-61CF-1624D5D06B8A}"/>
              </a:ext>
            </a:extLst>
          </p:cNvPr>
          <p:cNvSpPr txBox="1"/>
          <p:nvPr/>
        </p:nvSpPr>
        <p:spPr>
          <a:xfrm>
            <a:off x="3430026" y="206635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(2425)</a:t>
            </a:r>
          </a:p>
          <a:p>
            <a:r>
              <a:rPr lang="en-US" sz="800" dirty="0"/>
              <a:t>Responder (1135)</a:t>
            </a:r>
          </a:p>
          <a:p>
            <a:r>
              <a:rPr lang="en-US" sz="800" dirty="0"/>
              <a:t>Rejected (2790)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8E183AE-B4B4-90F2-0F32-C3C23C6CC63B}"/>
              </a:ext>
            </a:extLst>
          </p:cNvPr>
          <p:cNvSpPr>
            <a:spLocks noChangeAspect="1"/>
          </p:cNvSpPr>
          <p:nvPr/>
        </p:nvSpPr>
        <p:spPr>
          <a:xfrm>
            <a:off x="3468062" y="240266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53A0B064-F95A-06AF-B5CC-B4557D1485DC}"/>
              </a:ext>
            </a:extLst>
          </p:cNvPr>
          <p:cNvSpPr>
            <a:spLocks noChangeAspect="1"/>
          </p:cNvSpPr>
          <p:nvPr/>
        </p:nvSpPr>
        <p:spPr>
          <a:xfrm>
            <a:off x="4935857" y="2165242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5B99E0F-8195-8864-84BF-6550959B7E67}"/>
              </a:ext>
            </a:extLst>
          </p:cNvPr>
          <p:cNvSpPr>
            <a:spLocks noChangeAspect="1"/>
          </p:cNvSpPr>
          <p:nvPr/>
        </p:nvSpPr>
        <p:spPr>
          <a:xfrm>
            <a:off x="4935857" y="2282942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CC1048E-6935-ACAF-C660-942E3A025A2A}"/>
              </a:ext>
            </a:extLst>
          </p:cNvPr>
          <p:cNvSpPr txBox="1"/>
          <p:nvPr/>
        </p:nvSpPr>
        <p:spPr>
          <a:xfrm>
            <a:off x="4897554" y="2065114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(1843)</a:t>
            </a:r>
          </a:p>
          <a:p>
            <a:r>
              <a:rPr lang="en-US" sz="800" dirty="0"/>
              <a:t>Responder (504)</a:t>
            </a:r>
          </a:p>
          <a:p>
            <a:r>
              <a:rPr lang="en-US" sz="800" dirty="0"/>
              <a:t>Rejected (4003)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E08E50C-1DBF-8AC2-777F-CE3373AEB8A9}"/>
              </a:ext>
            </a:extLst>
          </p:cNvPr>
          <p:cNvSpPr>
            <a:spLocks noChangeAspect="1"/>
          </p:cNvSpPr>
          <p:nvPr/>
        </p:nvSpPr>
        <p:spPr>
          <a:xfrm>
            <a:off x="4935590" y="2401424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5B062BA-E8AC-2AC9-1855-DA84D11734BD}"/>
              </a:ext>
            </a:extLst>
          </p:cNvPr>
          <p:cNvSpPr>
            <a:spLocks noChangeAspect="1"/>
          </p:cNvSpPr>
          <p:nvPr/>
        </p:nvSpPr>
        <p:spPr>
          <a:xfrm>
            <a:off x="501171" y="4105366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0678C29-95F2-C6F8-E10D-EE4BAAFBA276}"/>
              </a:ext>
            </a:extLst>
          </p:cNvPr>
          <p:cNvSpPr>
            <a:spLocks noChangeAspect="1"/>
          </p:cNvSpPr>
          <p:nvPr/>
        </p:nvSpPr>
        <p:spPr>
          <a:xfrm>
            <a:off x="501171" y="4223066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6BBE4F5-766C-0212-7D15-B53536C91184}"/>
              </a:ext>
            </a:extLst>
          </p:cNvPr>
          <p:cNvSpPr txBox="1"/>
          <p:nvPr/>
        </p:nvSpPr>
        <p:spPr>
          <a:xfrm>
            <a:off x="462868" y="4005238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(1110)</a:t>
            </a:r>
          </a:p>
          <a:p>
            <a:r>
              <a:rPr lang="en-US" sz="800" dirty="0"/>
              <a:t>Responder (14)</a:t>
            </a:r>
          </a:p>
          <a:p>
            <a:r>
              <a:rPr lang="en-US" sz="800" dirty="0"/>
              <a:t>Rejected (3345)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E9099C-4320-02FD-9C96-7916C12C0D4D}"/>
              </a:ext>
            </a:extLst>
          </p:cNvPr>
          <p:cNvSpPr>
            <a:spLocks noChangeAspect="1"/>
          </p:cNvSpPr>
          <p:nvPr/>
        </p:nvSpPr>
        <p:spPr>
          <a:xfrm>
            <a:off x="500904" y="4341548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9E7EA37-1510-75BB-5E3A-FE9074793173}"/>
              </a:ext>
            </a:extLst>
          </p:cNvPr>
          <p:cNvSpPr>
            <a:spLocks noChangeAspect="1"/>
          </p:cNvSpPr>
          <p:nvPr/>
        </p:nvSpPr>
        <p:spPr>
          <a:xfrm>
            <a:off x="2012088" y="4099619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6E334302-4B82-2DBB-28C6-A528951624C8}"/>
              </a:ext>
            </a:extLst>
          </p:cNvPr>
          <p:cNvSpPr>
            <a:spLocks noChangeAspect="1"/>
          </p:cNvSpPr>
          <p:nvPr/>
        </p:nvSpPr>
        <p:spPr>
          <a:xfrm>
            <a:off x="2012088" y="4217319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274B6B-93A6-8C45-8B40-18E84AE60DDB}"/>
              </a:ext>
            </a:extLst>
          </p:cNvPr>
          <p:cNvSpPr txBox="1"/>
          <p:nvPr/>
        </p:nvSpPr>
        <p:spPr>
          <a:xfrm>
            <a:off x="1973785" y="3999491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(2958)</a:t>
            </a:r>
          </a:p>
          <a:p>
            <a:r>
              <a:rPr lang="en-US" sz="800" dirty="0"/>
              <a:t>Responder (1166)</a:t>
            </a:r>
          </a:p>
          <a:p>
            <a:r>
              <a:rPr lang="en-US" sz="800" dirty="0"/>
              <a:t>Rejected (3034)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39ABB4A-1C8A-9BA2-DAF5-31D9D8407B5A}"/>
              </a:ext>
            </a:extLst>
          </p:cNvPr>
          <p:cNvSpPr>
            <a:spLocks noChangeAspect="1"/>
          </p:cNvSpPr>
          <p:nvPr/>
        </p:nvSpPr>
        <p:spPr>
          <a:xfrm>
            <a:off x="2011821" y="4335801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CD5D05F-6B56-3AEA-3D44-0D7A22830007}"/>
              </a:ext>
            </a:extLst>
          </p:cNvPr>
          <p:cNvSpPr>
            <a:spLocks noChangeAspect="1"/>
          </p:cNvSpPr>
          <p:nvPr/>
        </p:nvSpPr>
        <p:spPr>
          <a:xfrm>
            <a:off x="3498557" y="4101644"/>
            <a:ext cx="27432" cy="27432"/>
          </a:xfrm>
          <a:prstGeom prst="ellipse">
            <a:avLst/>
          </a:prstGeom>
          <a:solidFill>
            <a:srgbClr val="B322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05B56A5E-31C3-BEE0-00B4-93EF20DCC993}"/>
              </a:ext>
            </a:extLst>
          </p:cNvPr>
          <p:cNvSpPr>
            <a:spLocks noChangeAspect="1"/>
          </p:cNvSpPr>
          <p:nvPr/>
        </p:nvSpPr>
        <p:spPr>
          <a:xfrm>
            <a:off x="3498557" y="4219344"/>
            <a:ext cx="27432" cy="27432"/>
          </a:xfrm>
          <a:prstGeom prst="ellipse">
            <a:avLst/>
          </a:prstGeom>
          <a:solidFill>
            <a:srgbClr val="238B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267FB45-499E-656E-DF19-3F5A96E3C137}"/>
              </a:ext>
            </a:extLst>
          </p:cNvPr>
          <p:cNvSpPr txBox="1"/>
          <p:nvPr/>
        </p:nvSpPr>
        <p:spPr>
          <a:xfrm>
            <a:off x="3460254" y="4001516"/>
            <a:ext cx="1111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Non-responder (2767)</a:t>
            </a:r>
          </a:p>
          <a:p>
            <a:r>
              <a:rPr lang="en-US" sz="800" dirty="0"/>
              <a:t>Responder (52)</a:t>
            </a:r>
          </a:p>
          <a:p>
            <a:r>
              <a:rPr lang="en-US" sz="800" dirty="0"/>
              <a:t>Rejected (5724)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EDCB088-91A2-632E-42B8-51C80D30D467}"/>
              </a:ext>
            </a:extLst>
          </p:cNvPr>
          <p:cNvSpPr>
            <a:spLocks noChangeAspect="1"/>
          </p:cNvSpPr>
          <p:nvPr/>
        </p:nvSpPr>
        <p:spPr>
          <a:xfrm>
            <a:off x="3498290" y="4337826"/>
            <a:ext cx="27432" cy="27432"/>
          </a:xfrm>
          <a:prstGeom prst="ellipse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8E004E-C7BF-F477-6005-4E2781882E17}"/>
              </a:ext>
            </a:extLst>
          </p:cNvPr>
          <p:cNvCxnSpPr>
            <a:cxnSpLocks/>
          </p:cNvCxnSpPr>
          <p:nvPr/>
        </p:nvCxnSpPr>
        <p:spPr>
          <a:xfrm>
            <a:off x="485790" y="9006440"/>
            <a:ext cx="79552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5646469-5C0D-1A7E-5483-A8359ACF9DAB}"/>
              </a:ext>
            </a:extLst>
          </p:cNvPr>
          <p:cNvSpPr txBox="1"/>
          <p:nvPr/>
        </p:nvSpPr>
        <p:spPr>
          <a:xfrm>
            <a:off x="649749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EFABC5-8B23-2605-674B-948F56287400}"/>
              </a:ext>
            </a:extLst>
          </p:cNvPr>
          <p:cNvCxnSpPr>
            <a:cxnSpLocks/>
          </p:cNvCxnSpPr>
          <p:nvPr/>
        </p:nvCxnSpPr>
        <p:spPr>
          <a:xfrm>
            <a:off x="1315249" y="9008401"/>
            <a:ext cx="3657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884B9FE-A143-D5E3-D317-7565390888E0}"/>
              </a:ext>
            </a:extLst>
          </p:cNvPr>
          <p:cNvSpPr txBox="1"/>
          <p:nvPr/>
        </p:nvSpPr>
        <p:spPr>
          <a:xfrm>
            <a:off x="1237865" y="8978951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CBE317-D0BE-96AD-ECB2-E28D8BF8BFE7}"/>
              </a:ext>
            </a:extLst>
          </p:cNvPr>
          <p:cNvCxnSpPr>
            <a:cxnSpLocks/>
          </p:cNvCxnSpPr>
          <p:nvPr/>
        </p:nvCxnSpPr>
        <p:spPr>
          <a:xfrm>
            <a:off x="4618572" y="9006440"/>
            <a:ext cx="11887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6DC2F63-5529-CD38-AAAD-19B8EB10E01C}"/>
              </a:ext>
            </a:extLst>
          </p:cNvPr>
          <p:cNvSpPr txBox="1"/>
          <p:nvPr/>
        </p:nvSpPr>
        <p:spPr>
          <a:xfrm>
            <a:off x="4956446" y="8973167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C6797B1D-3076-1384-56BF-EC760965D665}"/>
              </a:ext>
            </a:extLst>
          </p:cNvPr>
          <p:cNvCxnSpPr>
            <a:cxnSpLocks/>
          </p:cNvCxnSpPr>
          <p:nvPr/>
        </p:nvCxnSpPr>
        <p:spPr>
          <a:xfrm>
            <a:off x="2352858" y="9000660"/>
            <a:ext cx="4023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19F5993F-DAD7-F41F-84C2-7D725C7C44EE}"/>
              </a:ext>
            </a:extLst>
          </p:cNvPr>
          <p:cNvSpPr txBox="1"/>
          <p:nvPr/>
        </p:nvSpPr>
        <p:spPr>
          <a:xfrm>
            <a:off x="2258221" y="8971210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AE8D194-EA00-1034-D6EC-9C2887F4E0C7}"/>
              </a:ext>
            </a:extLst>
          </p:cNvPr>
          <p:cNvSpPr txBox="1"/>
          <p:nvPr/>
        </p:nvSpPr>
        <p:spPr>
          <a:xfrm>
            <a:off x="2948798" y="7724072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GSE182227 (test 2)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87C3179C-D71D-1738-B067-A71CFA548E33}"/>
              </a:ext>
            </a:extLst>
          </p:cNvPr>
          <p:cNvCxnSpPr/>
          <p:nvPr/>
        </p:nvCxnSpPr>
        <p:spPr>
          <a:xfrm>
            <a:off x="5987261" y="32306"/>
            <a:ext cx="0" cy="987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DF4A9EF-8278-0301-E302-252282A9734A}"/>
              </a:ext>
            </a:extLst>
          </p:cNvPr>
          <p:cNvCxnSpPr>
            <a:cxnSpLocks/>
          </p:cNvCxnSpPr>
          <p:nvPr/>
        </p:nvCxnSpPr>
        <p:spPr>
          <a:xfrm>
            <a:off x="3431644" y="9006254"/>
            <a:ext cx="16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C17717E6-DC28-4343-3A5E-F5ED246F4F97}"/>
              </a:ext>
            </a:extLst>
          </p:cNvPr>
          <p:cNvSpPr txBox="1"/>
          <p:nvPr/>
        </p:nvSpPr>
        <p:spPr>
          <a:xfrm>
            <a:off x="3210286" y="8972981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HPV-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D1FB10B-0E55-6650-4DA6-260FC7D914E1}"/>
              </a:ext>
            </a:extLst>
          </p:cNvPr>
          <p:cNvCxnSpPr>
            <a:cxnSpLocks/>
          </p:cNvCxnSpPr>
          <p:nvPr/>
        </p:nvCxnSpPr>
        <p:spPr>
          <a:xfrm>
            <a:off x="3622742" y="9008215"/>
            <a:ext cx="3108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8D8DB244-4588-ABB8-A871-7638319E3E3E}"/>
              </a:ext>
            </a:extLst>
          </p:cNvPr>
          <p:cNvSpPr txBox="1"/>
          <p:nvPr/>
        </p:nvSpPr>
        <p:spPr>
          <a:xfrm>
            <a:off x="3602868" y="8978765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HPV+</a:t>
            </a:r>
          </a:p>
        </p:txBody>
      </p:sp>
      <p:pic>
        <p:nvPicPr>
          <p:cNvPr id="135" name="Picture 134">
            <a:extLst>
              <a:ext uri="{FF2B5EF4-FFF2-40B4-BE49-F238E27FC236}">
                <a16:creationId xmlns:a16="http://schemas.microsoft.com/office/drawing/2014/main" id="{31E75F7B-F519-F912-47CE-7764F68EE6C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8" y="6195889"/>
            <a:ext cx="1835598" cy="978408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7CE5786A-792B-9DE1-BE42-42A1D726E9C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001" y="6195889"/>
            <a:ext cx="606094" cy="978408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1944F2E0-C63E-A2C2-4EDD-C2104A52AFEB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290" y="6195889"/>
            <a:ext cx="1627794" cy="978408"/>
          </a:xfrm>
          <a:prstGeom prst="rect">
            <a:avLst/>
          </a:prstGeom>
        </p:spPr>
      </p:pic>
      <p:sp>
        <p:nvSpPr>
          <p:cNvPr id="142" name="TextBox 141">
            <a:extLst>
              <a:ext uri="{FF2B5EF4-FFF2-40B4-BE49-F238E27FC236}">
                <a16:creationId xmlns:a16="http://schemas.microsoft.com/office/drawing/2014/main" id="{DA3B456B-C0F0-0A28-44C8-765D6581507A}"/>
              </a:ext>
            </a:extLst>
          </p:cNvPr>
          <p:cNvSpPr txBox="1"/>
          <p:nvPr/>
        </p:nvSpPr>
        <p:spPr>
          <a:xfrm>
            <a:off x="1678192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GSE115978 (test 1)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C264C52-49FB-F1AA-35FE-A1BAB57E0AAC}"/>
              </a:ext>
            </a:extLst>
          </p:cNvPr>
          <p:cNvSpPr txBox="1"/>
          <p:nvPr/>
        </p:nvSpPr>
        <p:spPr>
          <a:xfrm>
            <a:off x="397367" y="5994708"/>
            <a:ext cx="12474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GSE120575 (train)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7D2442A6-3CB8-DE4F-5DBF-C68ADCA07173}"/>
              </a:ext>
            </a:extLst>
          </p:cNvPr>
          <p:cNvSpPr txBox="1"/>
          <p:nvPr/>
        </p:nvSpPr>
        <p:spPr>
          <a:xfrm>
            <a:off x="4527788" y="5994708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GSE166181 (test 3)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F8FB091-8D0D-6C30-A59C-9622A1CF7FFA}"/>
              </a:ext>
            </a:extLst>
          </p:cNvPr>
          <p:cNvSpPr txBox="1"/>
          <p:nvPr/>
        </p:nvSpPr>
        <p:spPr>
          <a:xfrm>
            <a:off x="2965111" y="6000657"/>
            <a:ext cx="13099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GSE123813 (test 2)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F3CAE1E9-F5EA-6619-3E15-4B1F559FC55B}"/>
              </a:ext>
            </a:extLst>
          </p:cNvPr>
          <p:cNvCxnSpPr>
            <a:cxnSpLocks/>
          </p:cNvCxnSpPr>
          <p:nvPr/>
        </p:nvCxnSpPr>
        <p:spPr>
          <a:xfrm>
            <a:off x="417451" y="7138347"/>
            <a:ext cx="94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51CDA233-8776-741E-556C-3FBE325BA12A}"/>
              </a:ext>
            </a:extLst>
          </p:cNvPr>
          <p:cNvSpPr txBox="1"/>
          <p:nvPr/>
        </p:nvSpPr>
        <p:spPr>
          <a:xfrm>
            <a:off x="790068" y="7105074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84870F36-1B00-DC3E-0CB4-9090A97DEA6A}"/>
              </a:ext>
            </a:extLst>
          </p:cNvPr>
          <p:cNvCxnSpPr>
            <a:cxnSpLocks/>
          </p:cNvCxnSpPr>
          <p:nvPr/>
        </p:nvCxnSpPr>
        <p:spPr>
          <a:xfrm>
            <a:off x="1388061" y="7140308"/>
            <a:ext cx="457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1DFFE2B1-FDDE-A7AF-BC61-FD1AEF5994F2}"/>
              </a:ext>
            </a:extLst>
          </p:cNvPr>
          <p:cNvSpPr txBox="1"/>
          <p:nvPr/>
        </p:nvSpPr>
        <p:spPr>
          <a:xfrm>
            <a:off x="1476376" y="7110858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2E470F8-C800-EA5A-E1AF-A2B9C6EFC5C3}"/>
              </a:ext>
            </a:extLst>
          </p:cNvPr>
          <p:cNvCxnSpPr>
            <a:cxnSpLocks/>
          </p:cNvCxnSpPr>
          <p:nvPr/>
        </p:nvCxnSpPr>
        <p:spPr>
          <a:xfrm>
            <a:off x="2235423" y="7132567"/>
            <a:ext cx="2011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0555A70-2809-9FD9-CC9D-E298DD7ABDC2}"/>
              </a:ext>
            </a:extLst>
          </p:cNvPr>
          <p:cNvSpPr txBox="1"/>
          <p:nvPr/>
        </p:nvSpPr>
        <p:spPr>
          <a:xfrm>
            <a:off x="2140786" y="7103117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F35B96FC-C38D-7057-10A8-1944999A0548}"/>
              </a:ext>
            </a:extLst>
          </p:cNvPr>
          <p:cNvCxnSpPr>
            <a:cxnSpLocks/>
          </p:cNvCxnSpPr>
          <p:nvPr/>
        </p:nvCxnSpPr>
        <p:spPr>
          <a:xfrm>
            <a:off x="2809787" y="7132155"/>
            <a:ext cx="5852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C6F6EC64-9FCB-7231-D172-3D6AAADD3DC3}"/>
              </a:ext>
            </a:extLst>
          </p:cNvPr>
          <p:cNvSpPr txBox="1"/>
          <p:nvPr/>
        </p:nvSpPr>
        <p:spPr>
          <a:xfrm>
            <a:off x="2928046" y="7098882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5A998E46-6DC0-F44D-F711-21CE3A2FC688}"/>
              </a:ext>
            </a:extLst>
          </p:cNvPr>
          <p:cNvCxnSpPr>
            <a:cxnSpLocks/>
          </p:cNvCxnSpPr>
          <p:nvPr/>
        </p:nvCxnSpPr>
        <p:spPr>
          <a:xfrm>
            <a:off x="3426228" y="7134116"/>
            <a:ext cx="777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0462762D-49F9-CA31-42D0-64FD0A7B8500}"/>
              </a:ext>
            </a:extLst>
          </p:cNvPr>
          <p:cNvSpPr txBox="1"/>
          <p:nvPr/>
        </p:nvSpPr>
        <p:spPr>
          <a:xfrm>
            <a:off x="3710947" y="710466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DB08C941-0B19-75BB-4337-0453A4A0B0C6}"/>
              </a:ext>
            </a:extLst>
          </p:cNvPr>
          <p:cNvCxnSpPr>
            <a:cxnSpLocks/>
          </p:cNvCxnSpPr>
          <p:nvPr/>
        </p:nvCxnSpPr>
        <p:spPr>
          <a:xfrm>
            <a:off x="4585028" y="7127979"/>
            <a:ext cx="46634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66346B9B-1D7C-ED34-FC95-0C9B483C92E0}"/>
              </a:ext>
            </a:extLst>
          </p:cNvPr>
          <p:cNvSpPr txBox="1"/>
          <p:nvPr/>
        </p:nvSpPr>
        <p:spPr>
          <a:xfrm>
            <a:off x="4632451" y="7094706"/>
            <a:ext cx="370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NR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6F6EA2A-E365-7CAF-7194-C79848BBDC92}"/>
              </a:ext>
            </a:extLst>
          </p:cNvPr>
          <p:cNvCxnSpPr>
            <a:cxnSpLocks/>
          </p:cNvCxnSpPr>
          <p:nvPr/>
        </p:nvCxnSpPr>
        <p:spPr>
          <a:xfrm>
            <a:off x="5075898" y="7129940"/>
            <a:ext cx="74980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C92C9FEC-F775-834C-D4D3-C8DEC2690C16}"/>
              </a:ext>
            </a:extLst>
          </p:cNvPr>
          <p:cNvSpPr txBox="1"/>
          <p:nvPr/>
        </p:nvSpPr>
        <p:spPr>
          <a:xfrm>
            <a:off x="5318762" y="7100490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83C08A8D-DC90-8A90-3A53-356BA59F1F72}"/>
              </a:ext>
            </a:extLst>
          </p:cNvPr>
          <p:cNvCxnSpPr>
            <a:cxnSpLocks/>
          </p:cNvCxnSpPr>
          <p:nvPr/>
        </p:nvCxnSpPr>
        <p:spPr>
          <a:xfrm>
            <a:off x="403298" y="6669971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200FF6C-F49B-D5FC-991A-D2FF8A9737F5}"/>
              </a:ext>
            </a:extLst>
          </p:cNvPr>
          <p:cNvCxnSpPr>
            <a:cxnSpLocks/>
          </p:cNvCxnSpPr>
          <p:nvPr/>
        </p:nvCxnSpPr>
        <p:spPr>
          <a:xfrm>
            <a:off x="462868" y="8481614"/>
            <a:ext cx="5434328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Elbow Connector 169">
            <a:extLst>
              <a:ext uri="{FF2B5EF4-FFF2-40B4-BE49-F238E27FC236}">
                <a16:creationId xmlns:a16="http://schemas.microsoft.com/office/drawing/2014/main" id="{53BEEECD-23A7-0330-185A-4C4BF8AC972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92393" y="6981533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Elbow Connector 171">
            <a:extLst>
              <a:ext uri="{FF2B5EF4-FFF2-40B4-BE49-F238E27FC236}">
                <a16:creationId xmlns:a16="http://schemas.microsoft.com/office/drawing/2014/main" id="{993564B8-E9DA-E0B3-AE3D-867F723F9B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8668" y="6933236"/>
            <a:ext cx="5784" cy="736414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Elbow Connector 175">
            <a:extLst>
              <a:ext uri="{FF2B5EF4-FFF2-40B4-BE49-F238E27FC236}">
                <a16:creationId xmlns:a16="http://schemas.microsoft.com/office/drawing/2014/main" id="{F1836B40-30E8-79CA-08AA-71D23B327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22616" y="6981404"/>
            <a:ext cx="5784" cy="640080"/>
          </a:xfrm>
          <a:prstGeom prst="bentConnector3">
            <a:avLst>
              <a:gd name="adj1" fmla="val 91139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Elbow Connector 176">
            <a:extLst>
              <a:ext uri="{FF2B5EF4-FFF2-40B4-BE49-F238E27FC236}">
                <a16:creationId xmlns:a16="http://schemas.microsoft.com/office/drawing/2014/main" id="{5EA9F3C0-BD9C-D185-E585-D76B171579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48144" y="8864961"/>
            <a:ext cx="5784" cy="639821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Elbow Connector 177">
            <a:extLst>
              <a:ext uri="{FF2B5EF4-FFF2-40B4-BE49-F238E27FC236}">
                <a16:creationId xmlns:a16="http://schemas.microsoft.com/office/drawing/2014/main" id="{59FDB25C-E0B0-704F-5E4D-0BBBE4805585}"/>
              </a:ext>
            </a:extLst>
          </p:cNvPr>
          <p:cNvCxnSpPr>
            <a:cxnSpLocks/>
          </p:cNvCxnSpPr>
          <p:nvPr/>
        </p:nvCxnSpPr>
        <p:spPr>
          <a:xfrm rot="16200000" flipH="1">
            <a:off x="3633078" y="9001991"/>
            <a:ext cx="5784" cy="365760"/>
          </a:xfrm>
          <a:prstGeom prst="bentConnector3">
            <a:avLst>
              <a:gd name="adj1" fmla="val 101609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19CA2828-0A68-9FA0-09BD-8E5EB07B2039}"/>
              </a:ext>
            </a:extLst>
          </p:cNvPr>
          <p:cNvSpPr txBox="1"/>
          <p:nvPr/>
        </p:nvSpPr>
        <p:spPr>
          <a:xfrm>
            <a:off x="1016908" y="7320019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6F39D811-6426-E374-C0A5-C8F8B32B1F4D}"/>
              </a:ext>
            </a:extLst>
          </p:cNvPr>
          <p:cNvSpPr txBox="1"/>
          <p:nvPr/>
        </p:nvSpPr>
        <p:spPr>
          <a:xfrm>
            <a:off x="3150399" y="73254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D4CFFD5-5434-39F7-60C0-28139DC71820}"/>
              </a:ext>
            </a:extLst>
          </p:cNvPr>
          <p:cNvSpPr txBox="1"/>
          <p:nvPr/>
        </p:nvSpPr>
        <p:spPr>
          <a:xfrm>
            <a:off x="4866568" y="73248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9606A552-E957-D968-B677-B7D2EEEDC502}"/>
              </a:ext>
            </a:extLst>
          </p:cNvPr>
          <p:cNvSpPr txBox="1"/>
          <p:nvPr/>
        </p:nvSpPr>
        <p:spPr>
          <a:xfrm>
            <a:off x="866807" y="9210696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23CEEAD5-E562-DCD3-0177-EE9C0DED9F18}"/>
              </a:ext>
            </a:extLst>
          </p:cNvPr>
          <p:cNvSpPr txBox="1"/>
          <p:nvPr/>
        </p:nvSpPr>
        <p:spPr>
          <a:xfrm>
            <a:off x="3359151" y="9210035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 = 1*10</a:t>
            </a:r>
            <a:r>
              <a:rPr lang="en-US" sz="800" baseline="30000" dirty="0"/>
              <a:t>-5</a:t>
            </a:r>
          </a:p>
        </p:txBody>
      </p:sp>
    </p:spTree>
    <p:extLst>
      <p:ext uri="{BB962C8B-B14F-4D97-AF65-F5344CB8AC3E}">
        <p14:creationId xmlns:p14="http://schemas.microsoft.com/office/powerpoint/2010/main" val="802025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4E544A-DA13-9496-36FD-E7E1219C6F17}"/>
              </a:ext>
            </a:extLst>
          </p:cNvPr>
          <p:cNvSpPr txBox="1"/>
          <p:nvPr/>
        </p:nvSpPr>
        <p:spPr>
          <a:xfrm>
            <a:off x="-1328" y="9538218"/>
            <a:ext cx="646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2. A simple method identifying phenotype-related cells.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235FE0-3EE6-BFD1-1FB2-B5BB5EEB5D91}"/>
              </a:ext>
            </a:extLst>
          </p:cNvPr>
          <p:cNvSpPr/>
          <p:nvPr/>
        </p:nvSpPr>
        <p:spPr>
          <a:xfrm>
            <a:off x="300038" y="3448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FC8073E-7EC7-6502-EB06-28AC3ABE3777}"/>
              </a:ext>
            </a:extLst>
          </p:cNvPr>
          <p:cNvCxnSpPr/>
          <p:nvPr/>
        </p:nvCxnSpPr>
        <p:spPr>
          <a:xfrm>
            <a:off x="162877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D1FE841-6A8F-2605-6429-4A32A6395DF0}"/>
              </a:ext>
            </a:extLst>
          </p:cNvPr>
          <p:cNvSpPr txBox="1"/>
          <p:nvPr/>
        </p:nvSpPr>
        <p:spPr>
          <a:xfrm>
            <a:off x="1528762" y="359152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F41FFE-8D6A-FEE5-0BCB-96227143B193}"/>
              </a:ext>
            </a:extLst>
          </p:cNvPr>
          <p:cNvSpPr/>
          <p:nvPr/>
        </p:nvSpPr>
        <p:spPr>
          <a:xfrm>
            <a:off x="2886615" y="344862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A60D69-9D58-C52A-DE6F-A5F5CBC36CAC}"/>
              </a:ext>
            </a:extLst>
          </p:cNvPr>
          <p:cNvCxnSpPr/>
          <p:nvPr/>
        </p:nvCxnSpPr>
        <p:spPr>
          <a:xfrm>
            <a:off x="4144455" y="90207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2F66A-172A-E686-3324-0DC84968A7A9}"/>
              </a:ext>
            </a:extLst>
          </p:cNvPr>
          <p:cNvSpPr txBox="1"/>
          <p:nvPr/>
        </p:nvSpPr>
        <p:spPr>
          <a:xfrm>
            <a:off x="4044442" y="359152"/>
            <a:ext cx="22529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differential cell abundance test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8DE7B7-44F0-8155-6C56-058D34CF0AF2}"/>
              </a:ext>
            </a:extLst>
          </p:cNvPr>
          <p:cNvCxnSpPr/>
          <p:nvPr/>
        </p:nvCxnSpPr>
        <p:spPr>
          <a:xfrm>
            <a:off x="180975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771897C-B56C-6575-68DC-341A48BB082B}"/>
              </a:ext>
            </a:extLst>
          </p:cNvPr>
          <p:cNvSpPr txBox="1"/>
          <p:nvPr/>
        </p:nvSpPr>
        <p:spPr>
          <a:xfrm>
            <a:off x="80962" y="1983164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E60552-025A-B0D6-11DF-7737EC28FA93}"/>
              </a:ext>
            </a:extLst>
          </p:cNvPr>
          <p:cNvSpPr/>
          <p:nvPr/>
        </p:nvSpPr>
        <p:spPr>
          <a:xfrm>
            <a:off x="2137935" y="1983163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59B21D0-A2EB-D2BF-560B-DDCA2F04FA85}"/>
              </a:ext>
            </a:extLst>
          </p:cNvPr>
          <p:cNvCxnSpPr/>
          <p:nvPr/>
        </p:nvCxnSpPr>
        <p:spPr>
          <a:xfrm>
            <a:off x="3458654" y="2526087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7DD32DF-2D9C-438B-F5FB-177217D5945C}"/>
              </a:ext>
            </a:extLst>
          </p:cNvPr>
          <p:cNvSpPr txBox="1"/>
          <p:nvPr/>
        </p:nvSpPr>
        <p:spPr>
          <a:xfrm>
            <a:off x="3358641" y="1983164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Make reference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51ECBA5-D1EE-E010-A906-4DC617B39E79}"/>
              </a:ext>
            </a:extLst>
          </p:cNvPr>
          <p:cNvCxnSpPr/>
          <p:nvPr/>
        </p:nvCxnSpPr>
        <p:spPr>
          <a:xfrm>
            <a:off x="180975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8F5FEA3-84BF-9741-202E-495A91F907A5}"/>
              </a:ext>
            </a:extLst>
          </p:cNvPr>
          <p:cNvSpPr txBox="1"/>
          <p:nvPr/>
        </p:nvSpPr>
        <p:spPr>
          <a:xfrm>
            <a:off x="66675" y="3401881"/>
            <a:ext cx="1540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Predict on new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B8498F-C50E-473D-4775-689C17316C01}"/>
              </a:ext>
            </a:extLst>
          </p:cNvPr>
          <p:cNvSpPr/>
          <p:nvPr/>
        </p:nvSpPr>
        <p:spPr>
          <a:xfrm>
            <a:off x="2114820" y="371457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C0AFA1-4668-E703-3213-5D2BFAC390AD}"/>
              </a:ext>
            </a:extLst>
          </p:cNvPr>
          <p:cNvCxnSpPr/>
          <p:nvPr/>
        </p:nvCxnSpPr>
        <p:spPr>
          <a:xfrm>
            <a:off x="3458654" y="410408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B4ECB02-98A7-3709-B290-182F3077CA45}"/>
              </a:ext>
            </a:extLst>
          </p:cNvPr>
          <p:cNvSpPr txBox="1"/>
          <p:nvPr/>
        </p:nvSpPr>
        <p:spPr>
          <a:xfrm>
            <a:off x="3344354" y="3401881"/>
            <a:ext cx="16417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Downstream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8AC1C4-0E0E-F1AA-6C41-CB4D242AB544}"/>
              </a:ext>
            </a:extLst>
          </p:cNvPr>
          <p:cNvSpPr txBox="1"/>
          <p:nvPr/>
        </p:nvSpPr>
        <p:spPr>
          <a:xfrm>
            <a:off x="4144455" y="3865334"/>
            <a:ext cx="21323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Sample level phenotype prediction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DEG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Pathway analysis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Signature making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1341B7-6704-1A04-6933-DCD6F2089810}"/>
              </a:ext>
            </a:extLst>
          </p:cNvPr>
          <p:cNvSpPr txBox="1"/>
          <p:nvPr/>
        </p:nvSpPr>
        <p:spPr>
          <a:xfrm>
            <a:off x="24522" y="432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8E9724-31A3-27FD-28A5-781D884E74DC}"/>
              </a:ext>
            </a:extLst>
          </p:cNvPr>
          <p:cNvSpPr txBox="1"/>
          <p:nvPr/>
        </p:nvSpPr>
        <p:spPr>
          <a:xfrm>
            <a:off x="23983" y="48111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101BF7-72C1-8BE9-EEA4-2E90B804E455}"/>
              </a:ext>
            </a:extLst>
          </p:cNvPr>
          <p:cNvSpPr/>
          <p:nvPr/>
        </p:nvSpPr>
        <p:spPr>
          <a:xfrm>
            <a:off x="357728" y="5207921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1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DD6060C-6FB4-5C06-8A27-0F3E4ED8F556}"/>
              </a:ext>
            </a:extLst>
          </p:cNvPr>
          <p:cNvCxnSpPr/>
          <p:nvPr/>
        </p:nvCxnSpPr>
        <p:spPr>
          <a:xfrm>
            <a:off x="1652310" y="5748198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D7B1A7C-8882-0792-FDD9-E256286750D6}"/>
              </a:ext>
            </a:extLst>
          </p:cNvPr>
          <p:cNvSpPr txBox="1"/>
          <p:nvPr/>
        </p:nvSpPr>
        <p:spPr>
          <a:xfrm>
            <a:off x="1552297" y="5205275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190E7B-8926-B48A-FF94-223371D9C57A}"/>
              </a:ext>
            </a:extLst>
          </p:cNvPr>
          <p:cNvSpPr/>
          <p:nvPr/>
        </p:nvSpPr>
        <p:spPr>
          <a:xfrm>
            <a:off x="2963812" y="520527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F8EEB-8C45-37FC-B915-60897A067BC7}"/>
              </a:ext>
            </a:extLst>
          </p:cNvPr>
          <p:cNvSpPr/>
          <p:nvPr/>
        </p:nvSpPr>
        <p:spPr>
          <a:xfrm>
            <a:off x="357728" y="6528864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2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80E81D2-2DCF-BB3D-3992-7098B61A9962}"/>
              </a:ext>
            </a:extLst>
          </p:cNvPr>
          <p:cNvCxnSpPr/>
          <p:nvPr/>
        </p:nvCxnSpPr>
        <p:spPr>
          <a:xfrm>
            <a:off x="1652310" y="7069141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C60839B-23D4-A381-653B-6F583793BD98}"/>
              </a:ext>
            </a:extLst>
          </p:cNvPr>
          <p:cNvSpPr txBox="1"/>
          <p:nvPr/>
        </p:nvSpPr>
        <p:spPr>
          <a:xfrm>
            <a:off x="1552297" y="6526218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DC4A7A-6F3A-C7B4-90B0-B56173DAC23C}"/>
              </a:ext>
            </a:extLst>
          </p:cNvPr>
          <p:cNvSpPr/>
          <p:nvPr/>
        </p:nvSpPr>
        <p:spPr>
          <a:xfrm>
            <a:off x="2963812" y="6526217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A2E51F-36F0-23A3-EFC0-E0060AF9F2E4}"/>
              </a:ext>
            </a:extLst>
          </p:cNvPr>
          <p:cNvCxnSpPr/>
          <p:nvPr/>
        </p:nvCxnSpPr>
        <p:spPr>
          <a:xfrm>
            <a:off x="4246738" y="5720960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2B78C48-24A4-DA2C-07AF-C2F1568B5C93}"/>
              </a:ext>
            </a:extLst>
          </p:cNvPr>
          <p:cNvSpPr txBox="1"/>
          <p:nvPr/>
        </p:nvSpPr>
        <p:spPr>
          <a:xfrm>
            <a:off x="4146725" y="4998746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38B2929-B0E4-B86D-C573-536EC77AA171}"/>
              </a:ext>
            </a:extLst>
          </p:cNvPr>
          <p:cNvCxnSpPr/>
          <p:nvPr/>
        </p:nvCxnSpPr>
        <p:spPr>
          <a:xfrm>
            <a:off x="4246738" y="704190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99A4D99-F5F6-5934-3E1A-6F7F1E4B37AD}"/>
              </a:ext>
            </a:extLst>
          </p:cNvPr>
          <p:cNvSpPr txBox="1"/>
          <p:nvPr/>
        </p:nvSpPr>
        <p:spPr>
          <a:xfrm>
            <a:off x="4146725" y="631969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0508DAC-DF74-209B-7270-1AE65805DB4B}"/>
              </a:ext>
            </a:extLst>
          </p:cNvPr>
          <p:cNvSpPr/>
          <p:nvPr/>
        </p:nvSpPr>
        <p:spPr>
          <a:xfrm>
            <a:off x="5258531" y="5223235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4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26F01F4-D05C-5DD4-7326-B138D93A4D0D}"/>
              </a:ext>
            </a:extLst>
          </p:cNvPr>
          <p:cNvSpPr/>
          <p:nvPr/>
        </p:nvSpPr>
        <p:spPr>
          <a:xfrm>
            <a:off x="5258531" y="6544178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5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47051F-71F6-D72C-7E0D-6623E3CCD311}"/>
              </a:ext>
            </a:extLst>
          </p:cNvPr>
          <p:cNvSpPr/>
          <p:nvPr/>
        </p:nvSpPr>
        <p:spPr>
          <a:xfrm>
            <a:off x="357728" y="7792556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3</a:t>
            </a:r>
          </a:p>
          <a:p>
            <a:pPr algn="ctr"/>
            <a:r>
              <a:rPr lang="en-US" dirty="0"/>
              <a:t>UMAP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D1FF702-8DE0-FC62-0F6A-EDDD7E44912F}"/>
              </a:ext>
            </a:extLst>
          </p:cNvPr>
          <p:cNvCxnSpPr/>
          <p:nvPr/>
        </p:nvCxnSpPr>
        <p:spPr>
          <a:xfrm>
            <a:off x="1652310" y="8332833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00AA8F2-E2CA-9AFD-7226-9DC9205C45A0}"/>
              </a:ext>
            </a:extLst>
          </p:cNvPr>
          <p:cNvSpPr txBox="1"/>
          <p:nvPr/>
        </p:nvSpPr>
        <p:spPr>
          <a:xfrm>
            <a:off x="1552297" y="7789910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Cluster annotation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09B502D-D421-C72A-BF4B-EDAE8B0868EB}"/>
              </a:ext>
            </a:extLst>
          </p:cNvPr>
          <p:cNvSpPr/>
          <p:nvPr/>
        </p:nvSpPr>
        <p:spPr>
          <a:xfrm>
            <a:off x="2963812" y="7789909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8717C0-B989-57F6-6D26-8462D082497F}"/>
              </a:ext>
            </a:extLst>
          </p:cNvPr>
          <p:cNvCxnSpPr/>
          <p:nvPr/>
        </p:nvCxnSpPr>
        <p:spPr>
          <a:xfrm>
            <a:off x="4246738" y="8305595"/>
            <a:ext cx="585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2236DAD-90B5-E2BC-6358-828F532BDCDA}"/>
              </a:ext>
            </a:extLst>
          </p:cNvPr>
          <p:cNvSpPr txBox="1"/>
          <p:nvPr/>
        </p:nvSpPr>
        <p:spPr>
          <a:xfrm>
            <a:off x="4146725" y="7583382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Phenotype-related cell identification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B012CA5-B622-9AE3-1417-DE2DAC3EFB5B}"/>
              </a:ext>
            </a:extLst>
          </p:cNvPr>
          <p:cNvSpPr/>
          <p:nvPr/>
        </p:nvSpPr>
        <p:spPr>
          <a:xfrm>
            <a:off x="5258531" y="7807870"/>
            <a:ext cx="1143000" cy="11001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 6</a:t>
            </a:r>
          </a:p>
          <a:p>
            <a:pPr algn="ctr"/>
            <a:r>
              <a:rPr lang="en-US" dirty="0"/>
              <a:t>UMAP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32F55F-C442-CDEE-589E-72787C177351}"/>
              </a:ext>
            </a:extLst>
          </p:cNvPr>
          <p:cNvSpPr txBox="1"/>
          <p:nvPr/>
        </p:nvSpPr>
        <p:spPr>
          <a:xfrm>
            <a:off x="505540" y="8974514"/>
            <a:ext cx="7319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9E35844-4744-B7E2-2525-0732DDA9D085}"/>
              </a:ext>
            </a:extLst>
          </p:cNvPr>
          <p:cNvSpPr txBox="1"/>
          <p:nvPr/>
        </p:nvSpPr>
        <p:spPr>
          <a:xfrm>
            <a:off x="5535749" y="8968970"/>
            <a:ext cx="4673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017603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520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003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795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110528</TotalTime>
  <Words>526</Words>
  <Application>Microsoft Macintosh PowerPoint</Application>
  <PresentationFormat>A4 Paper (210x297 mm)</PresentationFormat>
  <Paragraphs>125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picb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report</dc:title>
  <dc:creator>Tiangen Chang</dc:creator>
  <cp:lastModifiedBy>Tiangen Chang (NIH/NCI)</cp:lastModifiedBy>
  <cp:revision>1895</cp:revision>
  <dcterms:created xsi:type="dcterms:W3CDTF">2022-01-17T23:31:35Z</dcterms:created>
  <dcterms:modified xsi:type="dcterms:W3CDTF">2023-07-19T20:26:02Z</dcterms:modified>
</cp:coreProperties>
</file>

<file path=docProps/thumbnail.jpeg>
</file>